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54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pos="5556" userDrawn="1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6" orient="horz" pos="2500" userDrawn="1">
          <p15:clr>
            <a:srgbClr val="A4A3A4"/>
          </p15:clr>
        </p15:guide>
        <p15:guide id="7" pos="1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630" y="102"/>
      </p:cViewPr>
      <p:guideLst>
        <p:guide orient="horz" pos="2228"/>
        <p:guide pos="2540"/>
        <p:guide orient="horz" pos="1026"/>
        <p:guide pos="5556"/>
        <p:guide orient="horz" pos="4020"/>
        <p:guide orient="horz" pos="2500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tyana.ten\Desktop\&#1058;&#1072;&#1090;&#1100;&#1103;&#1085;&#1072;%20&#1058;&#1077;&#1085;\&#1053;&#1060;%20&#1056;&#1050;\&#1040;&#1083;&#1080;&#1103;_&#1086;&#1090;&#1095;&#1077;&#1090;&#1099;%20&#1053;&#1060;&#1056;&#1050;\2023\01%2012\1%20&#1090;&#1088;&#1072;&#1085;&#1096;\&#1048;&#1085;&#1092;&#1086;%20&#1087;&#1086;%20&#1086;&#1089;&#1074;-&#1102;%201%20&#1090;&#1088;%20&#1085;&#1072;%2001.12.23%20&#1057;&#1042;&#1054;&#1044;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leila.karshalova.FUND\Documents\&#1044;&#1055;&#1048;_&#1054;&#1090;&#1095;&#1077;&#1090;&#1085;&#1086;&#1089;&#1090;&#1100;\&#1053;&#1040;&#1062;&#1060;&#1054;&#1053;&#1044;\3%20&#1090;&#1088;&#1072;&#1085;&#1096;\01%2009%202024\&#1041;&#1072;&#1081;&#1090;&#1077;&#1088;&#1077;&#1082;,%20&#1057;&#1050;\&#1055;&#1088;&#1080;&#1083;&#1086;&#1078;&#1077;&#1085;&#1080;&#1077;%20&#1085;&#1072;%2001.09.2024%20&#1075;._3%20&#1090;&#1088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84936307045389"/>
          <c:y val="9.8001958756980465E-2"/>
          <c:w val="0.6456066290143051"/>
          <c:h val="0.712049083503610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FBC-4026-A4A5-3478AEF5B0CC}"/>
              </c:ext>
            </c:extLst>
          </c:dPt>
          <c:dPt>
            <c:idx val="1"/>
            <c:bubble3D val="0"/>
            <c:explosion val="15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BC-4026-A4A5-3478AEF5B0CC}"/>
              </c:ext>
            </c:extLst>
          </c:dPt>
          <c:dLbls>
            <c:dLbl>
              <c:idx val="0"/>
              <c:layout>
                <c:manualLayout>
                  <c:x val="-0.193717277486911"/>
                  <c:y val="-0.1867905303102638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000" b="0" i="0" u="none" strike="noStrike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289,877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94240837696337"/>
                      <c:h val="8.007158502005894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9FBC-4026-A4A5-3478AEF5B0C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66,932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FBC-4026-A4A5-3478AEF5B0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Новые кредиты</c:v>
                </c:pt>
                <c:pt idx="1">
                  <c:v>Рефинансирование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257.404</c:v>
                </c:pt>
                <c:pt idx="1">
                  <c:v>64.570999999999998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C-4026-A4A5-3478AEF5B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7823720987756"/>
          <c:y val="0.8123353493798634"/>
          <c:w val="0.66067568124665044"/>
          <c:h val="0.15301811350060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27560887376686"/>
          <c:y val="6.8041458045159653E-2"/>
          <c:w val="0.77072439112623303"/>
          <c:h val="0.77590689473786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156,320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8074971401754"/>
                      <c:h val="0.1701655009838492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6969-4992-8BC9-5A7A8B1AFE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25</c:v>
                </c:pt>
                <c:pt idx="1">
                  <c:v>135.14699999999999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13-4CBE-87CF-459E11EFA9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896649104"/>
        <c:axId val="-896644208"/>
      </c:barChart>
      <c:catAx>
        <c:axId val="-89664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896644208"/>
        <c:crosses val="autoZero"/>
        <c:auto val="1"/>
        <c:lblAlgn val="ctr"/>
        <c:lblOffset val="100"/>
        <c:noMultiLvlLbl val="0"/>
      </c:catAx>
      <c:valAx>
        <c:axId val="-89664420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89664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356,809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B1-4376-A00B-C411118B699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диаграммы!$B$2:$B$3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диаграммы!$C$2:$C$3</c:f>
              <c:numCache>
                <c:formatCode>0.00</c:formatCode>
                <c:ptCount val="2"/>
                <c:pt idx="0">
                  <c:v>100</c:v>
                </c:pt>
                <c:pt idx="1">
                  <c:v>315.48837616503994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1-4376-A00B-C411118B69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896658352"/>
        <c:axId val="-896656720"/>
      </c:barChart>
      <c:catAx>
        <c:axId val="-89665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-896656720"/>
        <c:crosses val="autoZero"/>
        <c:auto val="1"/>
        <c:lblAlgn val="ctr"/>
        <c:lblOffset val="100"/>
        <c:noMultiLvlLbl val="0"/>
      </c:catAx>
      <c:valAx>
        <c:axId val="-89665672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-896658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ru-RU"/>
    </a:p>
  </c:txPr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111899494922592"/>
          <c:y val="0.11086210174026842"/>
          <c:w val="0.70929916487711764"/>
          <c:h val="0.83076973742665838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17806140350541E-2"/>
                  <c:y val="2.75130749112112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BB-4100-9C73-A218538439EC}"/>
                </c:ext>
              </c:extLst>
            </c:dLbl>
            <c:dLbl>
              <c:idx val="1"/>
              <c:layout>
                <c:manualLayout>
                  <c:x val="1.5329609532235935E-2"/>
                  <c:y val="3.0898795288726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BB-4100-9C73-A218538439EC}"/>
                </c:ext>
              </c:extLst>
            </c:dLbl>
            <c:dLbl>
              <c:idx val="2"/>
              <c:layout>
                <c:manualLayout>
                  <c:x val="1.6113735722012384E-2"/>
                  <c:y val="2.47061389234893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BB-4100-9C73-A218538439EC}"/>
                </c:ext>
              </c:extLst>
            </c:dLbl>
            <c:dLbl>
              <c:idx val="3"/>
              <c:layout>
                <c:manualLayout>
                  <c:x val="1.8181913624433266E-2"/>
                  <c:y val="1.82457285803516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945454545454542E-2"/>
                      <c:h val="3.64492413757129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5BB-4100-9C73-A218538439EC}"/>
                </c:ext>
              </c:extLst>
            </c:dLbl>
            <c:dLbl>
              <c:idx val="4"/>
              <c:layout>
                <c:manualLayout>
                  <c:x val="1.6221538703633354E-2"/>
                  <c:y val="2.92492509197745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5BB-4100-9C73-A218538439EC}"/>
                </c:ext>
              </c:extLst>
            </c:dLbl>
            <c:dLbl>
              <c:idx val="5"/>
              <c:layout>
                <c:manualLayout>
                  <c:x val="2.174631378305825E-2"/>
                  <c:y val="1.96706970162043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BB-4100-9C73-A218538439EC}"/>
                </c:ext>
              </c:extLst>
            </c:dLbl>
            <c:dLbl>
              <c:idx val="6"/>
              <c:layout>
                <c:manualLayout>
                  <c:x val="8.8409940507825826E-3"/>
                  <c:y val="3.08771816690285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BB-4100-9C73-A218538439EC}"/>
                </c:ext>
              </c:extLst>
            </c:dLbl>
            <c:dLbl>
              <c:idx val="7"/>
              <c:layout>
                <c:manualLayout>
                  <c:x val="7.2188401804192748E-3"/>
                  <c:y val="2.52631325327671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5BB-4100-9C73-A218538439EC}"/>
                </c:ext>
              </c:extLst>
            </c:dLbl>
            <c:dLbl>
              <c:idx val="8"/>
              <c:layout>
                <c:manualLayout>
                  <c:x val="8.0388581211856235E-3"/>
                  <c:y val="2.24561079646365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369696969696968E-2"/>
                      <c:h val="4.20632777042746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5BB-4100-9C73-A218538439EC}"/>
                </c:ext>
              </c:extLst>
            </c:dLbl>
            <c:dLbl>
              <c:idx val="9"/>
              <c:layout>
                <c:manualLayout>
                  <c:x val="7.182820700778106E-3"/>
                  <c:y val="1.90920897872280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5BB-4100-9C73-A218538439EC}"/>
                </c:ext>
              </c:extLst>
            </c:dLbl>
            <c:dLbl>
              <c:idx val="10"/>
              <c:layout>
                <c:manualLayout>
                  <c:x val="1.3716396667457307E-2"/>
                  <c:y val="2.47061389234893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392616032219299E-2"/>
                      <c:h val="2.69656479860624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5BB-4100-9C73-A218538439EC}"/>
                </c:ext>
              </c:extLst>
            </c:dLbl>
            <c:dLbl>
              <c:idx val="11"/>
              <c:layout>
                <c:manualLayout>
                  <c:x val="4.7945503804589472E-3"/>
                  <c:y val="3.14559660588219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5BB-4100-9C73-A218538439EC}"/>
                </c:ext>
              </c:extLst>
            </c:dLbl>
            <c:dLbl>
              <c:idx val="12"/>
              <c:layout>
                <c:manualLayout>
                  <c:x val="6.4347139906428246E-3"/>
                  <c:y val="2.69560813019335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5BB-4100-9C73-A218538439EC}"/>
                </c:ext>
              </c:extLst>
            </c:dLbl>
            <c:dLbl>
              <c:idx val="13"/>
              <c:layout>
                <c:manualLayout>
                  <c:x val="4.010424190682497E-3"/>
                  <c:y val="1.90920897872280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5BB-4100-9C73-A218538439EC}"/>
                </c:ext>
              </c:extLst>
            </c:dLbl>
            <c:dLbl>
              <c:idx val="14"/>
              <c:layout>
                <c:manualLayout>
                  <c:x val="4.7945503804589472E-3"/>
                  <c:y val="1.96490833965059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5BB-4100-9C73-A218538439EC}"/>
                </c:ext>
              </c:extLst>
            </c:dLbl>
            <c:dLbl>
              <c:idx val="15"/>
              <c:layout>
                <c:manualLayout>
                  <c:x val="5.6145683212252958E-3"/>
                  <c:y val="1.68421474087838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5BB-4100-9C73-A218538439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Лист2!$B$6:$B$21</c:f>
              <c:strCache>
                <c:ptCount val="16"/>
                <c:pt idx="0">
                  <c:v>ЮКО</c:v>
                </c:pt>
                <c:pt idx="1">
                  <c:v>СКО</c:v>
                </c:pt>
                <c:pt idx="2">
                  <c:v>Павлодарская</c:v>
                </c:pt>
                <c:pt idx="3">
                  <c:v>Мангистауская</c:v>
                </c:pt>
                <c:pt idx="4">
                  <c:v>Кызылординская</c:v>
                </c:pt>
                <c:pt idx="5">
                  <c:v>Костанайская</c:v>
                </c:pt>
                <c:pt idx="6">
                  <c:v>Карагандинская</c:v>
                </c:pt>
                <c:pt idx="7">
                  <c:v>ЗКО</c:v>
                </c:pt>
                <c:pt idx="8">
                  <c:v>Жамбылская</c:v>
                </c:pt>
                <c:pt idx="9">
                  <c:v>г. Астана</c:v>
                </c:pt>
                <c:pt idx="10">
                  <c:v>г. Алматы</c:v>
                </c:pt>
                <c:pt idx="11">
                  <c:v>ВКО</c:v>
                </c:pt>
                <c:pt idx="12">
                  <c:v>Атырауская</c:v>
                </c:pt>
                <c:pt idx="13">
                  <c:v>Алматинская</c:v>
                </c:pt>
                <c:pt idx="14">
                  <c:v>Актюбинская</c:v>
                </c:pt>
                <c:pt idx="15">
                  <c:v>Акмолинская</c:v>
                </c:pt>
              </c:strCache>
            </c:strRef>
          </c:cat>
          <c:val>
            <c:numRef>
              <c:f>Лист2!$C$6:$C$21</c:f>
              <c:numCache>
                <c:formatCode>_-* #\ ##0_-;\-* #\ ##0_-;_-* "-"??_-;_-@_-</c:formatCode>
                <c:ptCount val="16"/>
                <c:pt idx="0">
                  <c:v>97</c:v>
                </c:pt>
                <c:pt idx="1">
                  <c:v>64</c:v>
                </c:pt>
                <c:pt idx="2">
                  <c:v>84</c:v>
                </c:pt>
                <c:pt idx="3">
                  <c:v>45</c:v>
                </c:pt>
                <c:pt idx="4">
                  <c:v>15</c:v>
                </c:pt>
                <c:pt idx="5">
                  <c:v>54</c:v>
                </c:pt>
                <c:pt idx="6">
                  <c:v>99</c:v>
                </c:pt>
                <c:pt idx="7">
                  <c:v>50</c:v>
                </c:pt>
                <c:pt idx="8">
                  <c:v>37</c:v>
                </c:pt>
                <c:pt idx="9">
                  <c:v>79</c:v>
                </c:pt>
                <c:pt idx="10">
                  <c:v>120</c:v>
                </c:pt>
                <c:pt idx="11">
                  <c:v>92</c:v>
                </c:pt>
                <c:pt idx="12">
                  <c:v>25</c:v>
                </c:pt>
                <c:pt idx="13">
                  <c:v>61</c:v>
                </c:pt>
                <c:pt idx="14">
                  <c:v>42</c:v>
                </c:pt>
                <c:pt idx="1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5BB-4100-9C73-A218538439EC}"/>
            </c:ext>
          </c:extLst>
        </c:ser>
        <c:ser>
          <c:idx val="1"/>
          <c:order val="1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8549908118394751"/>
                  <c:y val="-4.49988475688841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5BB-4100-9C73-A218538439EC}"/>
                </c:ext>
              </c:extLst>
            </c:dLbl>
            <c:dLbl>
              <c:idx val="1"/>
              <c:layout>
                <c:manualLayout>
                  <c:x val="0.16545969477706038"/>
                  <c:y val="-2.24994237844420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5BB-4100-9C73-A218538439EC}"/>
                </c:ext>
              </c:extLst>
            </c:dLbl>
            <c:dLbl>
              <c:idx val="2"/>
              <c:layout>
                <c:manualLayout>
                  <c:x val="0.21574646475832399"/>
                  <c:y val="2.24994237844420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5BB-4100-9C73-A218538439EC}"/>
                </c:ext>
              </c:extLst>
            </c:dLbl>
            <c:dLbl>
              <c:idx val="3"/>
              <c:layout>
                <c:manualLayout>
                  <c:x val="7.6241231907076837E-2"/>
                  <c:y val="-2.24994237844428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5BB-4100-9C73-A218538439EC}"/>
                </c:ext>
              </c:extLst>
            </c:dLbl>
            <c:dLbl>
              <c:idx val="4"/>
              <c:layout>
                <c:manualLayout>
                  <c:x val="5.2405405118878971E-2"/>
                  <c:y val="3.3857203775154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5BB-4100-9C73-A218538439EC}"/>
                </c:ext>
              </c:extLst>
            </c:dLbl>
            <c:dLbl>
              <c:idx val="5"/>
              <c:layout>
                <c:manualLayout>
                  <c:x val="0.18168123348069387"/>
                  <c:y val="-8.99976951377690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5BB-4100-9C73-A218538439EC}"/>
                </c:ext>
              </c:extLst>
            </c:dLbl>
            <c:dLbl>
              <c:idx val="6"/>
              <c:layout>
                <c:manualLayout>
                  <c:x val="0.15572677155488035"/>
                  <c:y val="-6.74982713533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5BB-4100-9C73-A218538439EC}"/>
                </c:ext>
              </c:extLst>
            </c:dLbl>
            <c:dLbl>
              <c:idx val="8"/>
              <c:layout>
                <c:manualLayout>
                  <c:x val="3.893169288872011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5BB-4100-9C73-A218538439EC}"/>
                </c:ext>
              </c:extLst>
            </c:dLbl>
            <c:dLbl>
              <c:idx val="9"/>
              <c:layout>
                <c:manualLayout>
                  <c:x val="6.97526164256235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5BB-4100-9C73-A218538439EC}"/>
                </c:ext>
              </c:extLst>
            </c:dLbl>
            <c:dLbl>
              <c:idx val="10"/>
              <c:layout>
                <c:manualLayout>
                  <c:x val="0.22872369572123069"/>
                  <c:y val="2.24994237844412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5BB-4100-9C73-A218538439EC}"/>
                </c:ext>
              </c:extLst>
            </c:dLbl>
            <c:dLbl>
              <c:idx val="11"/>
              <c:layout>
                <c:manualLayout>
                  <c:x val="8.7596308999620204E-2"/>
                  <c:y val="-4.124846709899864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5BB-4100-9C73-A218538439EC}"/>
                </c:ext>
              </c:extLst>
            </c:dLbl>
            <c:dLbl>
              <c:idx val="12"/>
              <c:layout>
                <c:manualLayout>
                  <c:x val="4.5934799377246191E-2"/>
                  <c:y val="2.24994237844420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5BB-4100-9C73-A218538439EC}"/>
                </c:ext>
              </c:extLst>
            </c:dLbl>
            <c:dLbl>
              <c:idx val="13"/>
              <c:layout>
                <c:manualLayout>
                  <c:x val="0.11192861705507033"/>
                  <c:y val="2.24994237844420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5BB-4100-9C73-A218538439EC}"/>
                </c:ext>
              </c:extLst>
            </c:dLbl>
            <c:dLbl>
              <c:idx val="14"/>
              <c:layout>
                <c:manualLayout>
                  <c:x val="8.1107693518166907E-2"/>
                  <c:y val="-2.24994237844420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5BB-4100-9C73-A218538439EC}"/>
                </c:ext>
              </c:extLst>
            </c:dLbl>
            <c:dLbl>
              <c:idx val="15"/>
              <c:layout>
                <c:manualLayout>
                  <c:x val="9.8951386092163626E-2"/>
                  <c:y val="-2.24994237844420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5BB-4100-9C73-A218538439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Лист2!$B$6:$B$21</c:f>
              <c:strCache>
                <c:ptCount val="16"/>
                <c:pt idx="0">
                  <c:v>ЮКО</c:v>
                </c:pt>
                <c:pt idx="1">
                  <c:v>СКО</c:v>
                </c:pt>
                <c:pt idx="2">
                  <c:v>Павлодарская</c:v>
                </c:pt>
                <c:pt idx="3">
                  <c:v>Мангистауская</c:v>
                </c:pt>
                <c:pt idx="4">
                  <c:v>Кызылординская</c:v>
                </c:pt>
                <c:pt idx="5">
                  <c:v>Костанайская</c:v>
                </c:pt>
                <c:pt idx="6">
                  <c:v>Карагандинская</c:v>
                </c:pt>
                <c:pt idx="7">
                  <c:v>ЗКО</c:v>
                </c:pt>
                <c:pt idx="8">
                  <c:v>Жамбылская</c:v>
                </c:pt>
                <c:pt idx="9">
                  <c:v>г. Астана</c:v>
                </c:pt>
                <c:pt idx="10">
                  <c:v>г. Алматы</c:v>
                </c:pt>
                <c:pt idx="11">
                  <c:v>ВКО</c:v>
                </c:pt>
                <c:pt idx="12">
                  <c:v>Атырауская</c:v>
                </c:pt>
                <c:pt idx="13">
                  <c:v>Алматинская</c:v>
                </c:pt>
                <c:pt idx="14">
                  <c:v>Актюбинская</c:v>
                </c:pt>
                <c:pt idx="15">
                  <c:v>Акмолинская</c:v>
                </c:pt>
              </c:strCache>
            </c:strRef>
          </c:cat>
          <c:val>
            <c:numRef>
              <c:f>Лист2!$D$6:$D$21</c:f>
              <c:numCache>
                <c:formatCode>_-* #\ ##0_-;\-* #\ ##0_-;_-* "-"??_-;_-@_-</c:formatCode>
                <c:ptCount val="16"/>
                <c:pt idx="0">
                  <c:v>60869.857477739999</c:v>
                </c:pt>
                <c:pt idx="1">
                  <c:v>25438.57783255</c:v>
                </c:pt>
                <c:pt idx="2">
                  <c:v>36537.679173039993</c:v>
                </c:pt>
                <c:pt idx="3">
                  <c:v>9717.2967474500201</c:v>
                </c:pt>
                <c:pt idx="4">
                  <c:v>1768.7860029599999</c:v>
                </c:pt>
                <c:pt idx="5">
                  <c:v>42686.68201122099</c:v>
                </c:pt>
                <c:pt idx="6">
                  <c:v>35279.577982579998</c:v>
                </c:pt>
                <c:pt idx="7">
                  <c:v>14803.353265359998</c:v>
                </c:pt>
                <c:pt idx="8">
                  <c:v>9139.3768641499973</c:v>
                </c:pt>
                <c:pt idx="9">
                  <c:v>22013.961068830002</c:v>
                </c:pt>
                <c:pt idx="10">
                  <c:v>52839.653119740011</c:v>
                </c:pt>
                <c:pt idx="11">
                  <c:v>23965.30178759</c:v>
                </c:pt>
                <c:pt idx="12">
                  <c:v>2574.2011059000001</c:v>
                </c:pt>
                <c:pt idx="13">
                  <c:v>28441.847254210003</c:v>
                </c:pt>
                <c:pt idx="14">
                  <c:v>12304.424696049999</c:v>
                </c:pt>
                <c:pt idx="15">
                  <c:v>14660.603930720001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5BB-4100-9C73-A218538439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9266112"/>
        <c:axId val="1744384368"/>
      </c:barChart>
      <c:catAx>
        <c:axId val="579266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744384368"/>
        <c:crosses val="autoZero"/>
        <c:auto val="1"/>
        <c:lblAlgn val="ctr"/>
        <c:lblOffset val="100"/>
        <c:noMultiLvlLbl val="0"/>
      </c:catAx>
      <c:valAx>
        <c:axId val="1744384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926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E3DD8-35BB-41F3-AE62-3A325D427DD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E51FC-2203-448F-A25E-07FE8951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2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B7C11-A2ED-4F20-BF28-27B50CB3764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1CCD5-2566-400C-A41C-CB2DE8E4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6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E2C1-D3E5-42B4-B9A7-9E8995AE7BA6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DB-632D-4023-B931-C469472042B2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4ABD-DA5D-4C12-A1AB-77947C417049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0ED0-CEBB-4C37-AD0E-D60C95456276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9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4F33-D39D-439B-A74F-16603F842517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2764-5CB3-467A-9C7E-9BD6038A9CA3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C280-9666-4D46-8497-81CF0202FB20}" type="datetime1">
              <a:rPr lang="en-US" smtClean="0"/>
              <a:t>9/26/2024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2F88-A722-4DCF-A386-F54C5359B54C}" type="datetime1">
              <a:rPr lang="en-US" smtClean="0"/>
              <a:t>9/26/2024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7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E7D6-14C2-4B8F-B7AA-18081AFB926C}" type="datetime1">
              <a:rPr lang="en-US" smtClean="0"/>
              <a:t>9/26/2024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B2CA-FED5-4FF2-B9D3-03A38A3BD851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6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73E8-16F4-4D38-82AF-387A90C8D9BD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2F27-E6FC-4085-82EC-949FBCB7EC38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0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4923" y="2420888"/>
            <a:ext cx="7772400" cy="23710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Реализация 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Плана действий по обеспечению финансирования субъектов малого и среднего предпринимательства в обрабатывающей промышленности за счет средств Национального Фонда Республики Казахстан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(І транш - 100 млрд. тенге через </a:t>
            </a:r>
            <a:r>
              <a:rPr kumimoji="0" lang="kk-KZ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АО «Фонд развития предпринимательства «Даму»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823131" y="522920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839763" y="2420888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3851920" y="6381328"/>
            <a:ext cx="1944216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01 сентября 2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pic>
        <p:nvPicPr>
          <p:cNvPr id="9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050" y="5373216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40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04802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Century Gothic" panose="020B0502020202020204" pitchFamily="34" charset="0"/>
              </a:rPr>
              <a:t>Текущие результаты освоения (1 транш) – 100 млрд. тенге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2587" y="982287"/>
            <a:ext cx="2663825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средств, млрд. тенге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7" y="3933824"/>
            <a:ext cx="3647789" cy="2447925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1 485 проектов МСП на общую сумму 356,809 млрд. </a:t>
            </a:r>
            <a:r>
              <a:rPr lang="kk-KZ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т</a:t>
            </a:r>
            <a:r>
              <a:rPr lang="ru-RU" sz="12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енге</a:t>
            </a:r>
            <a:r>
              <a:rPr lang="en-US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в т. ч. </a:t>
            </a:r>
            <a:r>
              <a:rPr lang="kk-KZ" sz="1200" dirty="0"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</a:t>
            </a:r>
            <a:r>
              <a:rPr lang="kk-KZ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профинансированы проекты на сумму 256,809 млрд.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;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Алматы;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(44%) направлена на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пищевую промышленность.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8278" y="3618104"/>
            <a:ext cx="42484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86854"/>
              </p:ext>
            </p:extLst>
          </p:nvPr>
        </p:nvGraphicFramePr>
        <p:xfrm>
          <a:off x="4096971" y="3933824"/>
          <a:ext cx="4867517" cy="2431019"/>
        </p:xfrm>
        <a:graphic>
          <a:graphicData uri="http://schemas.openxmlformats.org/drawingml/2006/table">
            <a:tbl>
              <a:tblPr/>
              <a:tblGrid>
                <a:gridCol w="319490">
                  <a:extLst>
                    <a:ext uri="{9D8B030D-6E8A-4147-A177-3AD203B41FA5}">
                      <a16:colId xmlns:a16="http://schemas.microsoft.com/office/drawing/2014/main" val="903517625"/>
                    </a:ext>
                  </a:extLst>
                </a:gridCol>
                <a:gridCol w="1851599">
                  <a:extLst>
                    <a:ext uri="{9D8B030D-6E8A-4147-A177-3AD203B41FA5}">
                      <a16:colId xmlns:a16="http://schemas.microsoft.com/office/drawing/2014/main" val="4248969773"/>
                    </a:ext>
                  </a:extLst>
                </a:gridCol>
                <a:gridCol w="821688">
                  <a:extLst>
                    <a:ext uri="{9D8B030D-6E8A-4147-A177-3AD203B41FA5}">
                      <a16:colId xmlns:a16="http://schemas.microsoft.com/office/drawing/2014/main" val="1619159933"/>
                    </a:ext>
                  </a:extLst>
                </a:gridCol>
                <a:gridCol w="993384">
                  <a:extLst>
                    <a:ext uri="{9D8B030D-6E8A-4147-A177-3AD203B41FA5}">
                      <a16:colId xmlns:a16="http://schemas.microsoft.com/office/drawing/2014/main" val="2281916052"/>
                    </a:ext>
                  </a:extLst>
                </a:gridCol>
                <a:gridCol w="881356">
                  <a:extLst>
                    <a:ext uri="{9D8B030D-6E8A-4147-A177-3AD203B41FA5}">
                      <a16:colId xmlns:a16="http://schemas.microsoft.com/office/drawing/2014/main" val="3952995063"/>
                    </a:ext>
                  </a:extLst>
                </a:gridCol>
              </a:tblGrid>
              <a:tr h="315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Отрасль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Фактически выдано, 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Доля, 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83179"/>
                  </a:ext>
                </a:extLst>
              </a:tr>
              <a:tr h="275975"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Кол-во заемщиков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 , млн. тенге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94377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Пищевая промышленность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554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156 320    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44%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26948"/>
                  </a:ext>
                </a:extLst>
              </a:tr>
              <a:tr h="240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Производство неметаллической минеральной продукции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266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64 071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18%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584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Металлургия и машиностроение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197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54 243    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15%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33771"/>
                  </a:ext>
                </a:extLst>
              </a:tr>
              <a:tr h="240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Прочие виды обрабатывающей промышленности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205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48 779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14%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896698"/>
                  </a:ext>
                </a:extLst>
              </a:tr>
              <a:tr h="360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Деревообрабатывающая промышленность и производство мебели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111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12 499    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5%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036044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Химическая промышленность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48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11 569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82251"/>
                  </a:ext>
                </a:extLst>
              </a:tr>
              <a:tr h="192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Текстильная промышленность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78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9 328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2%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11711"/>
                  </a:ext>
                </a:extLst>
              </a:tr>
              <a:tr h="125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Всего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1 485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356 809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312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63752" y="980728"/>
            <a:ext cx="270073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новых проектов в пищевой промышленности, млрд. тенге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3185" y="980728"/>
            <a:ext cx="25837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использования, млрд. тенге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61120" y="773004"/>
            <a:ext cx="1247457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10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01.08.2024 г.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589761242"/>
              </p:ext>
            </p:extLst>
          </p:nvPr>
        </p:nvGraphicFramePr>
        <p:xfrm>
          <a:off x="3622464" y="1449373"/>
          <a:ext cx="2425700" cy="2138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182079017"/>
              </p:ext>
            </p:extLst>
          </p:nvPr>
        </p:nvGraphicFramePr>
        <p:xfrm>
          <a:off x="6263751" y="1557809"/>
          <a:ext cx="2556975" cy="205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8462"/>
              </p:ext>
            </p:extLst>
          </p:nvPr>
        </p:nvGraphicFramePr>
        <p:xfrm>
          <a:off x="419100" y="1557809"/>
          <a:ext cx="3001675" cy="1949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992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62624" y="619351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F79646">
                  <a:lumMod val="50000"/>
                </a:srgbClr>
              </a:buClr>
            </a:pPr>
            <a:r>
              <a:rPr lang="ru-RU" sz="1050" i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млн. тенге / проектов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noFill/>
          <a:ln w="19050" cap="flat" cmpd="sng" algn="ctr">
            <a:solidFill>
              <a:srgbClr val="007A40"/>
            </a:solidFill>
            <a:prstDash val="solid"/>
          </a:ln>
          <a:effectLst/>
        </p:spPr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86816" y="260648"/>
            <a:ext cx="8229600" cy="41805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137DF82-0414-B7E4-4288-DB19E0A92F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942665"/>
              </p:ext>
            </p:extLst>
          </p:nvPr>
        </p:nvGraphicFramePr>
        <p:xfrm>
          <a:off x="876925" y="1213410"/>
          <a:ext cx="7829097" cy="5644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252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4"/>
          <p:cNvSpPr>
            <a:spLocks noGrp="1"/>
          </p:cNvSpPr>
          <p:nvPr>
            <p:ph type="ctrTitle"/>
          </p:nvPr>
        </p:nvSpPr>
        <p:spPr>
          <a:xfrm>
            <a:off x="632016" y="3429000"/>
            <a:ext cx="8352928" cy="93610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12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7004724" y="4587175"/>
            <a:ext cx="1512168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0" dirty="0">
              <a:solidFill>
                <a:srgbClr val="B4975A"/>
              </a:solidFill>
              <a:latin typeface="+mn-lt"/>
              <a:cs typeface="Segoe UI" panose="020B0502040204020203" pitchFamily="34" charset="0"/>
            </a:endParaRPr>
          </a:p>
        </p:txBody>
      </p:sp>
      <p:pic>
        <p:nvPicPr>
          <p:cNvPr id="7170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37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</TotalTime>
  <Words>291</Words>
  <Application>Microsoft Office PowerPoint</Application>
  <PresentationFormat>Экран (4:3)</PresentationFormat>
  <Paragraphs>98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Текущие результаты освоения (1 транш) – 100 млрд. тенге </vt:lpstr>
      <vt:lpstr>Презентация PowerPoint</vt:lpstr>
      <vt:lpstr>БЛАГОДАРИМ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Лейла Каршалова</cp:lastModifiedBy>
  <cp:revision>237</cp:revision>
  <cp:lastPrinted>2020-12-11T09:04:13Z</cp:lastPrinted>
  <dcterms:created xsi:type="dcterms:W3CDTF">2020-12-11T08:06:55Z</dcterms:created>
  <dcterms:modified xsi:type="dcterms:W3CDTF">2024-09-26T08:05:04Z</dcterms:modified>
</cp:coreProperties>
</file>